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9" r:id="rId2"/>
  </p:sldIdLst>
  <p:sldSz cx="25203150" cy="36004500"/>
  <p:notesSz cx="6858000" cy="9028113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9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748790" algn="l" rtl="0" eaLnBrk="0" fontAlgn="base" hangingPunct="0">
      <a:spcBef>
        <a:spcPct val="0"/>
      </a:spcBef>
      <a:spcAft>
        <a:spcPct val="0"/>
      </a:spcAft>
      <a:defRPr sz="9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3497580" algn="l" rtl="0" eaLnBrk="0" fontAlgn="base" hangingPunct="0">
      <a:spcBef>
        <a:spcPct val="0"/>
      </a:spcBef>
      <a:spcAft>
        <a:spcPct val="0"/>
      </a:spcAft>
      <a:defRPr sz="9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5246370" algn="l" rtl="0" eaLnBrk="0" fontAlgn="base" hangingPunct="0">
      <a:spcBef>
        <a:spcPct val="0"/>
      </a:spcBef>
      <a:spcAft>
        <a:spcPct val="0"/>
      </a:spcAft>
      <a:defRPr sz="9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6995160" algn="l" rtl="0" eaLnBrk="0" fontAlgn="base" hangingPunct="0">
      <a:spcBef>
        <a:spcPct val="0"/>
      </a:spcBef>
      <a:spcAft>
        <a:spcPct val="0"/>
      </a:spcAft>
      <a:defRPr sz="9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8743950" algn="l" defTabSz="3497580" rtl="0" eaLnBrk="1" latinLnBrk="0" hangingPunct="1">
      <a:defRPr sz="9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10492740" algn="l" defTabSz="3497580" rtl="0" eaLnBrk="1" latinLnBrk="0" hangingPunct="1">
      <a:defRPr sz="9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12241530" algn="l" defTabSz="3497580" rtl="0" eaLnBrk="1" latinLnBrk="0" hangingPunct="1">
      <a:defRPr sz="9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13990320" algn="l" defTabSz="3497580" rtl="0" eaLnBrk="1" latinLnBrk="0" hangingPunct="1">
      <a:defRPr sz="9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202"/>
    <a:srgbClr val="043348"/>
    <a:srgbClr val="0033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94" autoAdjust="0"/>
  </p:normalViewPr>
  <p:slideViewPr>
    <p:cSldViewPr>
      <p:cViewPr>
        <p:scale>
          <a:sx n="50" d="100"/>
          <a:sy n="50" d="100"/>
        </p:scale>
        <p:origin x="2970" y="7602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1748790" indent="0" algn="ctr">
              <a:buNone/>
              <a:defRPr/>
            </a:lvl2pPr>
            <a:lvl3pPr marL="3497580" indent="0" algn="ctr">
              <a:buNone/>
              <a:defRPr/>
            </a:lvl3pPr>
            <a:lvl4pPr marL="5246370" indent="0" algn="ctr">
              <a:buNone/>
              <a:defRPr/>
            </a:lvl4pPr>
            <a:lvl5pPr marL="6995160" indent="0" algn="ctr">
              <a:buNone/>
              <a:defRPr/>
            </a:lvl5pPr>
            <a:lvl6pPr marL="8743950" indent="0" algn="ctr">
              <a:buNone/>
              <a:defRPr/>
            </a:lvl6pPr>
            <a:lvl7pPr marL="10492740" indent="0" algn="ctr">
              <a:buNone/>
              <a:defRPr/>
            </a:lvl7pPr>
            <a:lvl8pPr marL="12241530" indent="0" algn="ctr">
              <a:buNone/>
              <a:defRPr/>
            </a:lvl8pPr>
            <a:lvl9pPr marL="1399032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37E0B-225B-4D51-A083-3E2EE79D667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155D6-7861-43D4-82EB-B7A96A63F30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7957245" y="3200400"/>
            <a:ext cx="5355669" cy="28803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90236" y="3200400"/>
            <a:ext cx="15646956" cy="28803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EDAA3-5D82-4817-A621-437BFE2BA35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EADA2-9142-42E8-8E9E-AF52BF28771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/>
            </a:lvl1pPr>
            <a:lvl2pPr marL="1748790" indent="0">
              <a:buNone/>
              <a:defRPr sz="6900"/>
            </a:lvl2pPr>
            <a:lvl3pPr marL="3497580" indent="0">
              <a:buNone/>
              <a:defRPr sz="6100"/>
            </a:lvl3pPr>
            <a:lvl4pPr marL="5246370" indent="0">
              <a:buNone/>
              <a:defRPr sz="5400"/>
            </a:lvl4pPr>
            <a:lvl5pPr marL="6995160" indent="0">
              <a:buNone/>
              <a:defRPr sz="5400"/>
            </a:lvl5pPr>
            <a:lvl6pPr marL="8743950" indent="0">
              <a:buNone/>
              <a:defRPr sz="5400"/>
            </a:lvl6pPr>
            <a:lvl7pPr marL="10492740" indent="0">
              <a:buNone/>
              <a:defRPr sz="5400"/>
            </a:lvl7pPr>
            <a:lvl8pPr marL="12241530" indent="0">
              <a:buNone/>
              <a:defRPr sz="5400"/>
            </a:lvl8pPr>
            <a:lvl9pPr marL="13990320" indent="0">
              <a:buNone/>
              <a:defRPr sz="5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0E845-AA1E-4F9E-AF98-4797C30B00F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90236" y="10401300"/>
            <a:ext cx="10501313" cy="21602700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811601" y="10401300"/>
            <a:ext cx="10501313" cy="21602700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8B8B9-E651-46CD-9708-DF78A65D281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CCF7F-1615-4942-B882-938DE4E417CF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6665C-3E9E-4DA8-8941-DB88C5E9847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9AFDD-CBE1-469D-B4D6-E511142E36C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FC7FD-6F7E-461C-A697-A766D31CD71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393A2-FC3F-4267-8D53-C358434C5A9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90236" y="3200400"/>
            <a:ext cx="21422678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4" tIns="174875" rIns="349754" bIns="1748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90236" y="10401300"/>
            <a:ext cx="21422678" cy="2160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4" tIns="174875" rIns="349754" bIns="174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90236" y="32804100"/>
            <a:ext cx="5250656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4" tIns="174875" rIns="349754" bIns="174875" numCol="1" anchor="t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1076" y="32804100"/>
            <a:ext cx="7980998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4" tIns="174875" rIns="349754" bIns="174875" numCol="1" anchor="t" anchorCtr="0" compatLnSpc="1">
            <a:prstTxWarp prst="textNoShape">
              <a:avLst/>
            </a:prstTxWarp>
          </a:bodyPr>
          <a:lstStyle>
            <a:lvl1pPr algn="ctr">
              <a:defRPr sz="5400"/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258" y="32804100"/>
            <a:ext cx="5250656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4" tIns="174875" rIns="349754" bIns="174875" numCol="1" anchor="t" anchorCtr="0" compatLnSpc="1">
            <a:prstTxWarp prst="textNoShape">
              <a:avLst/>
            </a:prstTxWarp>
          </a:bodyPr>
          <a:lstStyle>
            <a:lvl1pPr algn="r">
              <a:defRPr sz="5400"/>
            </a:lvl1pPr>
          </a:lstStyle>
          <a:p>
            <a:fld id="{8DADB6C3-8221-42A2-80D0-72400120517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5pPr>
      <a:lvl6pPr marL="1748790" algn="ctr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6pPr>
      <a:lvl7pPr marL="3497580" algn="ctr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7pPr>
      <a:lvl8pPr marL="5246370" algn="ctr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8pPr>
      <a:lvl9pPr marL="6995160" algn="ctr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9pPr>
    </p:titleStyle>
    <p:bodyStyle>
      <a:lvl1pPr marL="1311593" indent="-1311593" algn="l" rtl="0" eaLnBrk="0" fontAlgn="base" hangingPunct="0">
        <a:spcBef>
          <a:spcPct val="20000"/>
        </a:spcBef>
        <a:spcAft>
          <a:spcPct val="0"/>
        </a:spcAft>
        <a:buChar char="•"/>
        <a:defRPr sz="12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2pPr>
      <a:lvl3pPr marL="4371975" indent="-874395" algn="l" rtl="0" eaLnBrk="0" fontAlgn="base" hangingPunct="0">
        <a:spcBef>
          <a:spcPct val="20000"/>
        </a:spcBef>
        <a:spcAft>
          <a:spcPct val="0"/>
        </a:spcAft>
        <a:buChar char="•"/>
        <a:defRPr sz="9200">
          <a:solidFill>
            <a:schemeClr val="tx1"/>
          </a:solidFill>
          <a:latin typeface="+mn-lt"/>
        </a:defRPr>
      </a:lvl3pPr>
      <a:lvl4pPr marL="6120765" indent="-874395" algn="l" rtl="0" eaLnBrk="0" fontAlgn="base" hangingPunct="0">
        <a:spcBef>
          <a:spcPct val="20000"/>
        </a:spcBef>
        <a:spcAft>
          <a:spcPct val="0"/>
        </a:spcAft>
        <a:buChar char="–"/>
        <a:defRPr sz="7700">
          <a:solidFill>
            <a:schemeClr val="tx1"/>
          </a:solidFill>
          <a:latin typeface="+mn-lt"/>
        </a:defRPr>
      </a:lvl4pPr>
      <a:lvl5pPr marL="7869555" indent="-874395" algn="l" rtl="0" eaLnBrk="0" fontAlgn="base" hangingPunct="0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5pPr>
      <a:lvl6pPr marL="9618345" indent="-874395" algn="l" rtl="0" eaLnBrk="0" fontAlgn="base" hangingPunct="0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6pPr>
      <a:lvl7pPr marL="11367135" indent="-874395" algn="l" rtl="0" eaLnBrk="0" fontAlgn="base" hangingPunct="0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7pPr>
      <a:lvl8pPr marL="13115925" indent="-874395" algn="l" rtl="0" eaLnBrk="0" fontAlgn="base" hangingPunct="0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8pPr>
      <a:lvl9pPr marL="14864715" indent="-874395" algn="l" rtl="0" eaLnBrk="0" fontAlgn="base" hangingPunct="0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20000" y="720000"/>
            <a:ext cx="23763150" cy="345641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49758" tIns="174879" rIns="349758" bIns="174879" anchor="ctr"/>
          <a:lstStyle/>
          <a:p>
            <a:endParaRPr lang="es-ES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12166904" y="5075071"/>
            <a:ext cx="11967" cy="10892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49758" tIns="174879" rIns="349758" bIns="174879" anchor="ctr"/>
          <a:lstStyle/>
          <a:p>
            <a:endParaRPr lang="es-ES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V="1">
            <a:off x="15804599" y="7951283"/>
            <a:ext cx="86945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49758" tIns="174879" rIns="349758" bIns="174879" anchor="ctr"/>
          <a:lstStyle/>
          <a:p>
            <a:endParaRPr lang="es-ES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 flipH="1">
            <a:off x="1269572" y="5099170"/>
            <a:ext cx="10782" cy="108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49758" tIns="174879" rIns="349758" bIns="174879" anchor="ctr"/>
          <a:lstStyle/>
          <a:p>
            <a:endParaRPr lang="es-ES"/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 rot="-5400000">
            <a:off x="8431482" y="8410747"/>
            <a:ext cx="6779357" cy="40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415" tIns="61208" rIns="122415" bIns="61208">
            <a:spAutoFit/>
          </a:bodyPr>
          <a:lstStyle/>
          <a:p>
            <a:pPr algn="ctr" defTabSz="1226582">
              <a:spcBef>
                <a:spcPct val="50000"/>
              </a:spcBef>
            </a:pPr>
            <a:r>
              <a:rPr lang="es-ES_tradnl" sz="1800" dirty="0" smtClean="0">
                <a:latin typeface="Calibri" pitchFamily="34" charset="0"/>
              </a:rPr>
              <a:t>PROPUESTA SISTEMICA</a:t>
            </a:r>
            <a:endParaRPr lang="es-ES_tradnl" sz="1800" dirty="0">
              <a:latin typeface="Calibri" pitchFamily="34" charset="0"/>
            </a:endParaRP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 rot="16200000">
            <a:off x="-2194027" y="8168252"/>
            <a:ext cx="6549578" cy="40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415" tIns="61208" rIns="122415" bIns="61208">
            <a:spAutoFit/>
          </a:bodyPr>
          <a:lstStyle/>
          <a:p>
            <a:pPr algn="ctr" defTabSz="1226582">
              <a:spcBef>
                <a:spcPct val="50000"/>
              </a:spcBef>
            </a:pPr>
            <a:r>
              <a:rPr lang="es-ES_tradnl" sz="1800" dirty="0" smtClean="0">
                <a:latin typeface="Calibri" pitchFamily="34" charset="0"/>
              </a:rPr>
              <a:t>PROPUESTA URBANA DEL CONTEXTO INMEDIATO</a:t>
            </a:r>
            <a:endParaRPr lang="es-ES_tradnl" sz="1800" dirty="0">
              <a:latin typeface="Calibri" pitchFamily="34" charset="0"/>
            </a:endParaRPr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>
            <a:off x="720000" y="5092792"/>
            <a:ext cx="15012591" cy="9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49758" tIns="174879" rIns="349758" bIns="174879" anchor="ctr"/>
          <a:lstStyle/>
          <a:p>
            <a:endParaRPr lang="es-ES"/>
          </a:p>
        </p:txBody>
      </p:sp>
      <p:sp>
        <p:nvSpPr>
          <p:cNvPr id="67" name="Text Box 41"/>
          <p:cNvSpPr txBox="1">
            <a:spLocks noChangeArrowheads="1"/>
          </p:cNvSpPr>
          <p:nvPr/>
        </p:nvSpPr>
        <p:spPr bwMode="auto">
          <a:xfrm rot="16200000">
            <a:off x="-757297" y="2714578"/>
            <a:ext cx="3675977" cy="40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415" tIns="61208" rIns="122415" bIns="61208">
            <a:spAutoFit/>
          </a:bodyPr>
          <a:lstStyle/>
          <a:p>
            <a:pPr algn="ctr" defTabSz="1226582">
              <a:spcBef>
                <a:spcPct val="50000"/>
              </a:spcBef>
            </a:pPr>
            <a:r>
              <a:rPr lang="es-ES_tradnl" sz="1800" dirty="0" smtClean="0">
                <a:latin typeface="Calibri" pitchFamily="34" charset="0"/>
                <a:cs typeface="Arial" pitchFamily="34" charset="0"/>
              </a:rPr>
              <a:t>UBICACION</a:t>
            </a:r>
            <a:endParaRPr lang="es-ES_tradnl" sz="18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15777346" y="8065146"/>
            <a:ext cx="8735465" cy="40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415" tIns="61208" rIns="122415" bIns="61208">
            <a:spAutoFit/>
          </a:bodyPr>
          <a:lstStyle/>
          <a:p>
            <a:pPr algn="ctr" defTabSz="1226582">
              <a:spcBef>
                <a:spcPct val="50000"/>
              </a:spcBef>
            </a:pPr>
            <a:r>
              <a:rPr lang="es-ES_tradnl" sz="1800" dirty="0" smtClean="0">
                <a:latin typeface="Calibri" pitchFamily="34" charset="0"/>
              </a:rPr>
              <a:t>EL LOTE</a:t>
            </a:r>
            <a:endParaRPr lang="es-ES_tradnl" sz="1800" dirty="0">
              <a:latin typeface="Calibri" pitchFamily="34" charset="0"/>
            </a:endParaRPr>
          </a:p>
        </p:txBody>
      </p:sp>
      <p:sp>
        <p:nvSpPr>
          <p:cNvPr id="74" name="Line 34"/>
          <p:cNvSpPr>
            <a:spLocks noChangeShapeType="1"/>
          </p:cNvSpPr>
          <p:nvPr/>
        </p:nvSpPr>
        <p:spPr bwMode="auto">
          <a:xfrm>
            <a:off x="15854277" y="15968038"/>
            <a:ext cx="8626321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49758" tIns="174879" rIns="349758" bIns="174879" anchor="ctr"/>
          <a:lstStyle/>
          <a:p>
            <a:endParaRPr lang="es-ES"/>
          </a:p>
        </p:txBody>
      </p:sp>
      <p:sp>
        <p:nvSpPr>
          <p:cNvPr id="75" name="Line 33"/>
          <p:cNvSpPr>
            <a:spLocks noChangeShapeType="1"/>
          </p:cNvSpPr>
          <p:nvPr/>
        </p:nvSpPr>
        <p:spPr bwMode="auto">
          <a:xfrm>
            <a:off x="11581582" y="5125244"/>
            <a:ext cx="11881" cy="108427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49758" tIns="174879" rIns="349758" bIns="174879" anchor="ctr"/>
          <a:lstStyle/>
          <a:p>
            <a:endParaRPr lang="es-ES"/>
          </a:p>
        </p:txBody>
      </p:sp>
      <p:sp>
        <p:nvSpPr>
          <p:cNvPr id="90" name="Text Box 44"/>
          <p:cNvSpPr txBox="1">
            <a:spLocks noChangeArrowheads="1"/>
          </p:cNvSpPr>
          <p:nvPr/>
        </p:nvSpPr>
        <p:spPr bwMode="auto">
          <a:xfrm rot="-5400000">
            <a:off x="12528394" y="12172191"/>
            <a:ext cx="7191087" cy="40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415" tIns="61208" rIns="122415" bIns="61208">
            <a:spAutoFit/>
          </a:bodyPr>
          <a:lstStyle/>
          <a:p>
            <a:pPr algn="ctr" defTabSz="1226582">
              <a:spcBef>
                <a:spcPct val="50000"/>
              </a:spcBef>
            </a:pPr>
            <a:r>
              <a:rPr lang="es-ES_tradnl" sz="1800" dirty="0" smtClean="0">
                <a:latin typeface="Calibri" pitchFamily="34" charset="0"/>
              </a:rPr>
              <a:t>EL </a:t>
            </a:r>
            <a:r>
              <a:rPr lang="es-ES_tradnl" sz="1800" dirty="0" smtClean="0">
                <a:latin typeface="Calibri" pitchFamily="34" charset="0"/>
              </a:rPr>
              <a:t>CONCEPTO</a:t>
            </a:r>
            <a:endParaRPr lang="es-ES_tradnl" sz="1800" dirty="0">
              <a:latin typeface="Calibri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 flipH="1">
            <a:off x="1278108" y="761337"/>
            <a:ext cx="18760" cy="43324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60 Conector recto"/>
          <p:cNvCxnSpPr/>
          <p:nvPr/>
        </p:nvCxnSpPr>
        <p:spPr bwMode="auto">
          <a:xfrm>
            <a:off x="4878108" y="751285"/>
            <a:ext cx="11554" cy="43415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10 Conector recto"/>
          <p:cNvCxnSpPr/>
          <p:nvPr/>
        </p:nvCxnSpPr>
        <p:spPr bwMode="auto">
          <a:xfrm>
            <a:off x="1278108" y="4351285"/>
            <a:ext cx="360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63 Conector recto"/>
          <p:cNvCxnSpPr/>
          <p:nvPr/>
        </p:nvCxnSpPr>
        <p:spPr bwMode="auto">
          <a:xfrm flipH="1">
            <a:off x="8478108" y="761337"/>
            <a:ext cx="19011" cy="43324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64 Conector recto"/>
          <p:cNvCxnSpPr/>
          <p:nvPr/>
        </p:nvCxnSpPr>
        <p:spPr bwMode="auto">
          <a:xfrm>
            <a:off x="15721037" y="751285"/>
            <a:ext cx="83562" cy="152167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 Box 41"/>
          <p:cNvSpPr txBox="1">
            <a:spLocks noChangeArrowheads="1"/>
          </p:cNvSpPr>
          <p:nvPr/>
        </p:nvSpPr>
        <p:spPr bwMode="auto">
          <a:xfrm>
            <a:off x="1296868" y="4464746"/>
            <a:ext cx="3600000" cy="40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415" tIns="61208" rIns="122415" bIns="61208">
            <a:spAutoFit/>
          </a:bodyPr>
          <a:lstStyle/>
          <a:p>
            <a:pPr algn="ctr" defTabSz="1226582">
              <a:spcBef>
                <a:spcPct val="50000"/>
              </a:spcBef>
            </a:pPr>
            <a:r>
              <a:rPr lang="es-ES_tradnl" sz="1800" dirty="0" smtClean="0">
                <a:latin typeface="Calibri" pitchFamily="34" charset="0"/>
                <a:cs typeface="Arial" pitchFamily="34" charset="0"/>
              </a:rPr>
              <a:t>COLOMBIA</a:t>
            </a:r>
            <a:endParaRPr lang="es-ES_tradnl" sz="18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4921798" y="4498105"/>
            <a:ext cx="3600251" cy="40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415" tIns="61208" rIns="122415" bIns="61208">
            <a:spAutoFit/>
          </a:bodyPr>
          <a:lstStyle/>
          <a:p>
            <a:pPr algn="ctr" defTabSz="1226582">
              <a:spcBef>
                <a:spcPct val="50000"/>
              </a:spcBef>
            </a:pPr>
            <a:r>
              <a:rPr lang="es-ES_tradnl" sz="1800" dirty="0" smtClean="0">
                <a:latin typeface="Calibri" pitchFamily="34" charset="0"/>
                <a:cs typeface="Arial" pitchFamily="34" charset="0"/>
              </a:rPr>
              <a:t>NARIÑO</a:t>
            </a:r>
            <a:endParaRPr lang="es-ES_tradnl" sz="1800" dirty="0"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1" name="70 Conector recto"/>
          <p:cNvCxnSpPr/>
          <p:nvPr/>
        </p:nvCxnSpPr>
        <p:spPr bwMode="auto">
          <a:xfrm>
            <a:off x="4878108" y="4351285"/>
            <a:ext cx="360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 Box 41"/>
          <p:cNvSpPr txBox="1">
            <a:spLocks noChangeArrowheads="1"/>
          </p:cNvSpPr>
          <p:nvPr/>
        </p:nvSpPr>
        <p:spPr bwMode="auto">
          <a:xfrm>
            <a:off x="8483160" y="4498105"/>
            <a:ext cx="3578485" cy="40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415" tIns="61208" rIns="122415" bIns="61208">
            <a:spAutoFit/>
          </a:bodyPr>
          <a:lstStyle/>
          <a:p>
            <a:pPr algn="ctr" defTabSz="1226582">
              <a:spcBef>
                <a:spcPct val="50000"/>
              </a:spcBef>
            </a:pPr>
            <a:r>
              <a:rPr lang="es-ES_tradnl" sz="1800" dirty="0" smtClean="0">
                <a:latin typeface="Calibri" pitchFamily="34" charset="0"/>
                <a:cs typeface="Arial" pitchFamily="34" charset="0"/>
              </a:rPr>
              <a:t>MUNICIPIO DE </a:t>
            </a:r>
            <a:r>
              <a:rPr lang="es-ES_tradnl" sz="1800" dirty="0" smtClean="0">
                <a:latin typeface="Calibri" pitchFamily="34" charset="0"/>
                <a:cs typeface="Arial" pitchFamily="34" charset="0"/>
              </a:rPr>
              <a:t>PASTO</a:t>
            </a:r>
            <a:endParaRPr lang="es-ES_tradnl" sz="1800" dirty="0"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93" name="92 Conector recto"/>
          <p:cNvCxnSpPr/>
          <p:nvPr/>
        </p:nvCxnSpPr>
        <p:spPr bwMode="auto">
          <a:xfrm>
            <a:off x="8497119" y="4352261"/>
            <a:ext cx="360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93 Conector recto"/>
          <p:cNvCxnSpPr/>
          <p:nvPr/>
        </p:nvCxnSpPr>
        <p:spPr bwMode="auto">
          <a:xfrm>
            <a:off x="12075604" y="720330"/>
            <a:ext cx="0" cy="43724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94 Conector recto"/>
          <p:cNvCxnSpPr/>
          <p:nvPr/>
        </p:nvCxnSpPr>
        <p:spPr bwMode="auto">
          <a:xfrm>
            <a:off x="12105910" y="4352261"/>
            <a:ext cx="360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Text Box 41"/>
          <p:cNvSpPr txBox="1">
            <a:spLocks noChangeArrowheads="1"/>
          </p:cNvSpPr>
          <p:nvPr/>
        </p:nvSpPr>
        <p:spPr bwMode="auto">
          <a:xfrm>
            <a:off x="12097119" y="4498105"/>
            <a:ext cx="3578485" cy="40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415" tIns="61208" rIns="122415" bIns="61208">
            <a:spAutoFit/>
          </a:bodyPr>
          <a:lstStyle/>
          <a:p>
            <a:pPr algn="ctr" defTabSz="1226582">
              <a:spcBef>
                <a:spcPct val="50000"/>
              </a:spcBef>
            </a:pPr>
            <a:r>
              <a:rPr lang="es-ES_tradnl" sz="1800" dirty="0" smtClean="0">
                <a:latin typeface="Calibri" pitchFamily="34" charset="0"/>
                <a:cs typeface="Arial" pitchFamily="34" charset="0"/>
              </a:rPr>
              <a:t>COMUNA O SECTOR</a:t>
            </a:r>
            <a:endParaRPr lang="es-ES_tradnl" sz="18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97" name="Line 34"/>
          <p:cNvSpPr>
            <a:spLocks noChangeShapeType="1"/>
          </p:cNvSpPr>
          <p:nvPr/>
        </p:nvSpPr>
        <p:spPr bwMode="auto">
          <a:xfrm>
            <a:off x="15756279" y="8754162"/>
            <a:ext cx="8742884" cy="6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49758" tIns="174879" rIns="349758" bIns="174879" anchor="ctr"/>
          <a:lstStyle/>
          <a:p>
            <a:endParaRPr lang="es-ES"/>
          </a:p>
        </p:txBody>
      </p:sp>
      <p:sp>
        <p:nvSpPr>
          <p:cNvPr id="23" name="22 Rectángulo"/>
          <p:cNvSpPr/>
          <p:nvPr/>
        </p:nvSpPr>
        <p:spPr bwMode="auto">
          <a:xfrm>
            <a:off x="15878479" y="864346"/>
            <a:ext cx="4860000" cy="6948392"/>
          </a:xfrm>
          <a:prstGeom prst="rect">
            <a:avLst/>
          </a:prstGeom>
          <a:solidFill>
            <a:srgbClr val="72020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23 Rectángulo"/>
          <p:cNvSpPr/>
          <p:nvPr/>
        </p:nvSpPr>
        <p:spPr bwMode="auto">
          <a:xfrm>
            <a:off x="20882495" y="864346"/>
            <a:ext cx="3420000" cy="3420000"/>
          </a:xfrm>
          <a:prstGeom prst="rect">
            <a:avLst/>
          </a:prstGeom>
          <a:solidFill>
            <a:srgbClr val="72020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97 Rectángulo"/>
          <p:cNvSpPr/>
          <p:nvPr/>
        </p:nvSpPr>
        <p:spPr bwMode="auto">
          <a:xfrm>
            <a:off x="20921170" y="4392738"/>
            <a:ext cx="3420000" cy="3420000"/>
          </a:xfrm>
          <a:prstGeom prst="rect">
            <a:avLst/>
          </a:prstGeom>
          <a:solidFill>
            <a:srgbClr val="72020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6631982" y="7020410"/>
            <a:ext cx="3284681" cy="73866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  <a:latin typeface="Calibri" pitchFamily="34" charset="0"/>
              </a:rPr>
              <a:t>Ubicar aquí la planta  de cubierta del proyecto con todo el lote contextualizado, con norte.</a:t>
            </a:r>
            <a:endParaRPr lang="es-E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0" name="99 CuadroTexto"/>
          <p:cNvSpPr txBox="1"/>
          <p:nvPr/>
        </p:nvSpPr>
        <p:spPr>
          <a:xfrm>
            <a:off x="21319970" y="3528642"/>
            <a:ext cx="2622399" cy="73866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Calibri" pitchFamily="34" charset="0"/>
              </a:rPr>
              <a:t>Ubicar aquí imágenes del proyecto con </a:t>
            </a:r>
            <a:r>
              <a:rPr lang="es-ES" sz="1400" dirty="0" err="1">
                <a:solidFill>
                  <a:schemeClr val="bg1"/>
                </a:solidFill>
                <a:latin typeface="Calibri" pitchFamily="34" charset="0"/>
              </a:rPr>
              <a:t>renders</a:t>
            </a:r>
            <a:r>
              <a:rPr lang="es-ES" sz="1400" dirty="0">
                <a:solidFill>
                  <a:schemeClr val="bg1"/>
                </a:solidFill>
                <a:latin typeface="Calibri" pitchFamily="34" charset="0"/>
              </a:rPr>
              <a:t>, bocetos y fotografías.</a:t>
            </a:r>
            <a:endParaRPr lang="es-E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01" name="100 Conector recto"/>
          <p:cNvCxnSpPr/>
          <p:nvPr/>
        </p:nvCxnSpPr>
        <p:spPr bwMode="auto">
          <a:xfrm>
            <a:off x="12169927" y="8753695"/>
            <a:ext cx="360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102 Conector recto"/>
          <p:cNvCxnSpPr/>
          <p:nvPr/>
        </p:nvCxnSpPr>
        <p:spPr bwMode="auto">
          <a:xfrm>
            <a:off x="12178871" y="12353695"/>
            <a:ext cx="360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103 Conector recto"/>
          <p:cNvCxnSpPr/>
          <p:nvPr/>
        </p:nvCxnSpPr>
        <p:spPr bwMode="auto">
          <a:xfrm>
            <a:off x="720000" y="15968038"/>
            <a:ext cx="1508788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Line 33"/>
          <p:cNvSpPr>
            <a:spLocks noChangeShapeType="1"/>
          </p:cNvSpPr>
          <p:nvPr/>
        </p:nvSpPr>
        <p:spPr bwMode="auto">
          <a:xfrm>
            <a:off x="16424271" y="8749656"/>
            <a:ext cx="54141" cy="722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49758" tIns="174879" rIns="349758" bIns="174879" anchor="ctr"/>
          <a:lstStyle/>
          <a:p>
            <a:endParaRPr lang="es-ES"/>
          </a:p>
        </p:txBody>
      </p:sp>
      <p:sp>
        <p:nvSpPr>
          <p:cNvPr id="106" name="Line 33"/>
          <p:cNvSpPr>
            <a:spLocks noChangeShapeType="1"/>
          </p:cNvSpPr>
          <p:nvPr/>
        </p:nvSpPr>
        <p:spPr bwMode="auto">
          <a:xfrm>
            <a:off x="20532584" y="8742738"/>
            <a:ext cx="54141" cy="722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49758" tIns="174879" rIns="349758" bIns="174879" anchor="ctr"/>
          <a:lstStyle/>
          <a:p>
            <a:endParaRPr lang="es-ES"/>
          </a:p>
        </p:txBody>
      </p:sp>
      <p:sp>
        <p:nvSpPr>
          <p:cNvPr id="109" name="108 CuadroTexto"/>
          <p:cNvSpPr txBox="1"/>
          <p:nvPr/>
        </p:nvSpPr>
        <p:spPr>
          <a:xfrm>
            <a:off x="16900837" y="9121574"/>
            <a:ext cx="3284681" cy="116955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alibri" pitchFamily="34" charset="0"/>
              </a:rPr>
              <a:t>Ubicar aquí el concepto recurrente  utilizado para desarrollar  el proyecto , poner la palabra o palabras clave y explicar </a:t>
            </a:r>
            <a:r>
              <a:rPr lang="es-ES" sz="1400" dirty="0" smtClean="0">
                <a:latin typeface="Calibri" pitchFamily="34" charset="0"/>
              </a:rPr>
              <a:t>el que,  </a:t>
            </a:r>
            <a:r>
              <a:rPr lang="es-ES" sz="1400" dirty="0" smtClean="0">
                <a:latin typeface="Calibri" pitchFamily="34" charset="0"/>
              </a:rPr>
              <a:t>porque </a:t>
            </a:r>
            <a:r>
              <a:rPr lang="es-ES" sz="1400" dirty="0" smtClean="0">
                <a:latin typeface="Calibri" pitchFamily="34" charset="0"/>
              </a:rPr>
              <a:t>, para que  se </a:t>
            </a:r>
            <a:r>
              <a:rPr lang="es-ES" sz="1400" dirty="0" smtClean="0">
                <a:latin typeface="Calibri" pitchFamily="34" charset="0"/>
              </a:rPr>
              <a:t>escogió este concepto.</a:t>
            </a:r>
            <a:endParaRPr lang="es-ES" sz="1400" dirty="0">
              <a:latin typeface="Calibri" pitchFamily="34" charset="0"/>
            </a:endParaRPr>
          </a:p>
        </p:txBody>
      </p:sp>
      <p:sp>
        <p:nvSpPr>
          <p:cNvPr id="110" name="109 CuadroTexto"/>
          <p:cNvSpPr txBox="1"/>
          <p:nvPr/>
        </p:nvSpPr>
        <p:spPr>
          <a:xfrm>
            <a:off x="20867407" y="9337017"/>
            <a:ext cx="3284681" cy="73866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alibri" pitchFamily="34" charset="0"/>
              </a:rPr>
              <a:t>Ubicar aquí  imágenes ya sean fotografías, bocetos o </a:t>
            </a:r>
            <a:r>
              <a:rPr lang="es-ES" sz="1400" dirty="0" err="1" smtClean="0">
                <a:latin typeface="Calibri" pitchFamily="34" charset="0"/>
              </a:rPr>
              <a:t>renders</a:t>
            </a:r>
            <a:r>
              <a:rPr lang="es-ES" sz="1400" dirty="0" smtClean="0">
                <a:latin typeface="Calibri" pitchFamily="34" charset="0"/>
              </a:rPr>
              <a:t> de la maqueta escultórica  - conceptual .</a:t>
            </a:r>
            <a:endParaRPr lang="es-ES" sz="1400" dirty="0">
              <a:latin typeface="Calibri" pitchFamily="34" charset="0"/>
            </a:endParaRPr>
          </a:p>
        </p:txBody>
      </p:sp>
      <p:cxnSp>
        <p:nvCxnSpPr>
          <p:cNvPr id="5162" name="5161 Conector recto"/>
          <p:cNvCxnSpPr/>
          <p:nvPr/>
        </p:nvCxnSpPr>
        <p:spPr bwMode="auto">
          <a:xfrm>
            <a:off x="720000" y="33123612"/>
            <a:ext cx="2379281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Line 40"/>
          <p:cNvSpPr>
            <a:spLocks noChangeShapeType="1"/>
          </p:cNvSpPr>
          <p:nvPr/>
        </p:nvSpPr>
        <p:spPr bwMode="auto">
          <a:xfrm flipH="1">
            <a:off x="6121948" y="20095288"/>
            <a:ext cx="10782" cy="129919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349758" tIns="174879" rIns="349758" bIns="174879" anchor="ctr"/>
          <a:lstStyle/>
          <a:p>
            <a:endParaRPr lang="es-ES"/>
          </a:p>
        </p:txBody>
      </p:sp>
      <p:cxnSp>
        <p:nvCxnSpPr>
          <p:cNvPr id="5165" name="5164 Conector recto"/>
          <p:cNvCxnSpPr/>
          <p:nvPr/>
        </p:nvCxnSpPr>
        <p:spPr bwMode="auto">
          <a:xfrm>
            <a:off x="720000" y="20104596"/>
            <a:ext cx="540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 Box 41"/>
          <p:cNvSpPr txBox="1">
            <a:spLocks noChangeArrowheads="1"/>
          </p:cNvSpPr>
          <p:nvPr/>
        </p:nvSpPr>
        <p:spPr bwMode="auto">
          <a:xfrm>
            <a:off x="720000" y="16202050"/>
            <a:ext cx="5412729" cy="40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415" tIns="61208" rIns="122415" bIns="61208">
            <a:spAutoFit/>
          </a:bodyPr>
          <a:lstStyle/>
          <a:p>
            <a:pPr algn="ctr" defTabSz="1226582">
              <a:spcBef>
                <a:spcPct val="50000"/>
              </a:spcBef>
            </a:pPr>
            <a:r>
              <a:rPr lang="es-ES_tradnl" sz="1800" dirty="0" smtClean="0">
                <a:latin typeface="Calibri" pitchFamily="34" charset="0"/>
                <a:cs typeface="Arial" pitchFamily="34" charset="0"/>
              </a:rPr>
              <a:t>ADHERENCIA</a:t>
            </a:r>
            <a:endParaRPr lang="es-ES_tradnl" sz="18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8" name="117 CuadroTexto"/>
          <p:cNvSpPr txBox="1"/>
          <p:nvPr/>
        </p:nvSpPr>
        <p:spPr>
          <a:xfrm>
            <a:off x="732730" y="16791755"/>
            <a:ext cx="54000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alibri" pitchFamily="34" charset="0"/>
              </a:rPr>
              <a:t>IMPLANTACIÓN</a:t>
            </a:r>
          </a:p>
          <a:p>
            <a:endParaRPr lang="es-ES" sz="1400" dirty="0" smtClean="0">
              <a:latin typeface="Calibri" pitchFamily="34" charset="0"/>
            </a:endParaRPr>
          </a:p>
          <a:p>
            <a:r>
              <a:rPr lang="es-ES" sz="1400" dirty="0" smtClean="0">
                <a:latin typeface="Calibri" pitchFamily="34" charset="0"/>
              </a:rPr>
              <a:t>Ubicar aquí la implantación del proyecto en el </a:t>
            </a:r>
            <a:r>
              <a:rPr lang="es-ES" sz="1400" dirty="0" smtClean="0">
                <a:latin typeface="Calibri" pitchFamily="34" charset="0"/>
              </a:rPr>
              <a:t>lote y explicar el porqué </a:t>
            </a:r>
            <a:r>
              <a:rPr lang="es-ES" sz="1400" dirty="0" smtClean="0">
                <a:latin typeface="Calibri" pitchFamily="34" charset="0"/>
              </a:rPr>
              <a:t>se ubica el proyecto </a:t>
            </a:r>
            <a:r>
              <a:rPr lang="es-ES" sz="1400" dirty="0" smtClean="0">
                <a:latin typeface="Calibri" pitchFamily="34" charset="0"/>
              </a:rPr>
              <a:t>arquitectónico de esta manera  </a:t>
            </a:r>
            <a:r>
              <a:rPr lang="es-ES" sz="1400" dirty="0" smtClean="0">
                <a:latin typeface="Calibri" pitchFamily="34" charset="0"/>
              </a:rPr>
              <a:t>en </a:t>
            </a:r>
            <a:r>
              <a:rPr lang="es-ES" sz="1400" dirty="0" smtClean="0">
                <a:latin typeface="Calibri" pitchFamily="34" charset="0"/>
              </a:rPr>
              <a:t>el </a:t>
            </a:r>
            <a:r>
              <a:rPr lang="es-ES" sz="1400" dirty="0" smtClean="0">
                <a:latin typeface="Calibri" pitchFamily="34" charset="0"/>
              </a:rPr>
              <a:t>lote</a:t>
            </a:r>
            <a:r>
              <a:rPr lang="es-ES" sz="1400" dirty="0" smtClean="0">
                <a:latin typeface="Calibri" pitchFamily="34" charset="0"/>
              </a:rPr>
              <a:t>. (ejes e hilos)</a:t>
            </a:r>
          </a:p>
          <a:p>
            <a:r>
              <a:rPr lang="es-ES" sz="1400" dirty="0" smtClean="0">
                <a:latin typeface="Calibri" pitchFamily="34" charset="0"/>
              </a:rPr>
              <a:t>Paramento</a:t>
            </a:r>
          </a:p>
          <a:p>
            <a:r>
              <a:rPr lang="es-ES" sz="1400" dirty="0" smtClean="0">
                <a:latin typeface="Calibri" pitchFamily="34" charset="0"/>
              </a:rPr>
              <a:t>Alturas</a:t>
            </a:r>
          </a:p>
          <a:p>
            <a:r>
              <a:rPr lang="es-ES" sz="1400" dirty="0" smtClean="0">
                <a:latin typeface="Calibri" pitchFamily="34" charset="0"/>
              </a:rPr>
              <a:t>Función</a:t>
            </a:r>
            <a:endParaRPr lang="es-ES" sz="1400" dirty="0" smtClean="0">
              <a:latin typeface="Calibri" pitchFamily="34" charset="0"/>
            </a:endParaRPr>
          </a:p>
          <a:p>
            <a:endParaRPr lang="es-ES" sz="1400" dirty="0">
              <a:latin typeface="Calibri" pitchFamily="34" charset="0"/>
            </a:endParaRPr>
          </a:p>
        </p:txBody>
      </p:sp>
      <p:sp>
        <p:nvSpPr>
          <p:cNvPr id="120" name="119 CuadroTexto"/>
          <p:cNvSpPr txBox="1"/>
          <p:nvPr/>
        </p:nvSpPr>
        <p:spPr>
          <a:xfrm>
            <a:off x="12848133" y="16850122"/>
            <a:ext cx="30658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Calibri" pitchFamily="34" charset="0"/>
              </a:rPr>
              <a:t>RESPUESTA MEDIO AMBIENTE – CLIMA </a:t>
            </a:r>
            <a:endParaRPr lang="es-ES" sz="1200" dirty="0" smtClean="0">
              <a:latin typeface="Calibri" pitchFamily="34" charset="0"/>
            </a:endParaRPr>
          </a:p>
          <a:p>
            <a:r>
              <a:rPr lang="es-ES" sz="1200" dirty="0" smtClean="0">
                <a:latin typeface="Calibri" pitchFamily="34" charset="0"/>
              </a:rPr>
              <a:t>LA </a:t>
            </a:r>
            <a:r>
              <a:rPr lang="es-ES" sz="1200" dirty="0">
                <a:latin typeface="Calibri" pitchFamily="34" charset="0"/>
              </a:rPr>
              <a:t>ASOLEACIÓN Y </a:t>
            </a:r>
            <a:r>
              <a:rPr lang="es-ES" sz="1200" dirty="0" smtClean="0">
                <a:latin typeface="Calibri" pitchFamily="34" charset="0"/>
              </a:rPr>
              <a:t>VENTILACIÓN</a:t>
            </a:r>
            <a:endParaRPr lang="es-ES" sz="1200" dirty="0" smtClean="0">
              <a:latin typeface="Calibri" pitchFamily="34" charset="0"/>
            </a:endParaRPr>
          </a:p>
        </p:txBody>
      </p:sp>
      <p:cxnSp>
        <p:nvCxnSpPr>
          <p:cNvPr id="5167" name="5166 Conector recto"/>
          <p:cNvCxnSpPr/>
          <p:nvPr/>
        </p:nvCxnSpPr>
        <p:spPr bwMode="auto">
          <a:xfrm>
            <a:off x="6132730" y="20090482"/>
            <a:ext cx="183478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69" name="5168 Conector recto"/>
          <p:cNvCxnSpPr/>
          <p:nvPr/>
        </p:nvCxnSpPr>
        <p:spPr bwMode="auto">
          <a:xfrm flipV="1">
            <a:off x="720000" y="16778114"/>
            <a:ext cx="23779163" cy="136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Text Box 41"/>
          <p:cNvSpPr txBox="1">
            <a:spLocks noChangeArrowheads="1"/>
          </p:cNvSpPr>
          <p:nvPr/>
        </p:nvSpPr>
        <p:spPr bwMode="auto">
          <a:xfrm>
            <a:off x="740767" y="20095289"/>
            <a:ext cx="5379233" cy="9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415" tIns="61208" rIns="122415" bIns="61208">
            <a:spAutoFit/>
          </a:bodyPr>
          <a:lstStyle/>
          <a:p>
            <a:pPr algn="ctr" defTabSz="1226582">
              <a:spcBef>
                <a:spcPct val="50000"/>
              </a:spcBef>
            </a:pPr>
            <a:r>
              <a:rPr lang="es-ES_tradnl" sz="1800" b="1" dirty="0" smtClean="0">
                <a:latin typeface="Calibri" pitchFamily="34" charset="0"/>
                <a:cs typeface="Arial" pitchFamily="34" charset="0"/>
              </a:rPr>
              <a:t>COMPOSICIÓN</a:t>
            </a:r>
            <a:r>
              <a:rPr lang="es-ES_tradnl" sz="1800" dirty="0" smtClean="0">
                <a:latin typeface="Calibri" pitchFamily="34" charset="0"/>
                <a:cs typeface="Arial" pitchFamily="34" charset="0"/>
              </a:rPr>
              <a:t>  (Explicar  los conceptos arquitectónicos utilizados a través de bocetos  que muestren el  proceso compositivo del proyecto)</a:t>
            </a:r>
            <a:endParaRPr lang="es-ES_tradnl" sz="1800" dirty="0"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126" name="125 Conector recto"/>
          <p:cNvCxnSpPr/>
          <p:nvPr/>
        </p:nvCxnSpPr>
        <p:spPr bwMode="auto">
          <a:xfrm>
            <a:off x="6120855" y="29523530"/>
            <a:ext cx="183478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128 CuadroTexto"/>
          <p:cNvSpPr txBox="1"/>
          <p:nvPr/>
        </p:nvSpPr>
        <p:spPr>
          <a:xfrm>
            <a:off x="11821159" y="29569953"/>
            <a:ext cx="876556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alibri" pitchFamily="34" charset="0"/>
              </a:rPr>
              <a:t>Ubicar aquí imágenes del </a:t>
            </a:r>
            <a:r>
              <a:rPr lang="es-ES" sz="1400" dirty="0" smtClean="0">
                <a:latin typeface="Calibri" pitchFamily="34" charset="0"/>
              </a:rPr>
              <a:t>proceso del proyecto  desde la maqueta conceptual con </a:t>
            </a:r>
            <a:r>
              <a:rPr lang="es-ES" sz="1400" dirty="0" err="1" smtClean="0">
                <a:latin typeface="Calibri" pitchFamily="34" charset="0"/>
              </a:rPr>
              <a:t>renders</a:t>
            </a:r>
            <a:r>
              <a:rPr lang="es-ES" sz="1400" dirty="0" smtClean="0">
                <a:latin typeface="Calibri" pitchFamily="34" charset="0"/>
              </a:rPr>
              <a:t>, bocetos y fotografías.</a:t>
            </a:r>
            <a:endParaRPr lang="es-ES" sz="1400" dirty="0">
              <a:latin typeface="Calibri" pitchFamily="34" charset="0"/>
            </a:endParaRPr>
          </a:p>
        </p:txBody>
      </p:sp>
      <p:cxnSp>
        <p:nvCxnSpPr>
          <p:cNvPr id="5174" name="5173 Conector recto"/>
          <p:cNvCxnSpPr/>
          <p:nvPr/>
        </p:nvCxnSpPr>
        <p:spPr bwMode="auto">
          <a:xfrm>
            <a:off x="16123937" y="20090482"/>
            <a:ext cx="0" cy="9433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131 CuadroTexto"/>
          <p:cNvSpPr txBox="1"/>
          <p:nvPr/>
        </p:nvSpPr>
        <p:spPr>
          <a:xfrm>
            <a:off x="7993063" y="20594538"/>
            <a:ext cx="6699352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alibri" pitchFamily="34" charset="0"/>
              </a:rPr>
              <a:t>Ubicar aquí  </a:t>
            </a:r>
            <a:r>
              <a:rPr lang="es-ES" sz="1400" dirty="0" smtClean="0">
                <a:latin typeface="Calibri" pitchFamily="34" charset="0"/>
              </a:rPr>
              <a:t>las plantas de los diferentes niveles, dos </a:t>
            </a:r>
            <a:r>
              <a:rPr lang="es-ES" sz="1400" dirty="0" smtClean="0">
                <a:latin typeface="Calibri" pitchFamily="34" charset="0"/>
              </a:rPr>
              <a:t>fachadas, una de ellas  debe ser la fachada donde se encuentra el acceso, dos cortes uno transversal y otro longitudinal (uno de ellos por las </a:t>
            </a:r>
            <a:r>
              <a:rPr lang="es-ES" sz="1400" dirty="0" smtClean="0">
                <a:latin typeface="Calibri" pitchFamily="34" charset="0"/>
              </a:rPr>
              <a:t>escaleras.</a:t>
            </a:r>
            <a:endParaRPr lang="es-ES" sz="1400" dirty="0">
              <a:latin typeface="Calibri" pitchFamily="34" charset="0"/>
            </a:endParaRPr>
          </a:p>
        </p:txBody>
      </p:sp>
      <p:sp>
        <p:nvSpPr>
          <p:cNvPr id="137" name="136 Rectángulo"/>
          <p:cNvSpPr/>
          <p:nvPr/>
        </p:nvSpPr>
        <p:spPr bwMode="auto">
          <a:xfrm>
            <a:off x="19916663" y="30084428"/>
            <a:ext cx="4243190" cy="2598662"/>
          </a:xfrm>
          <a:prstGeom prst="rect">
            <a:avLst/>
          </a:prstGeom>
          <a:solidFill>
            <a:srgbClr val="72020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137 Rectángulo"/>
          <p:cNvSpPr/>
          <p:nvPr/>
        </p:nvSpPr>
        <p:spPr bwMode="auto">
          <a:xfrm>
            <a:off x="15487177" y="30099594"/>
            <a:ext cx="4243190" cy="2598662"/>
          </a:xfrm>
          <a:prstGeom prst="rect">
            <a:avLst/>
          </a:prstGeom>
          <a:solidFill>
            <a:srgbClr val="72020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138 Rectángulo"/>
          <p:cNvSpPr/>
          <p:nvPr/>
        </p:nvSpPr>
        <p:spPr bwMode="auto">
          <a:xfrm>
            <a:off x="11022681" y="30093220"/>
            <a:ext cx="4243190" cy="2598662"/>
          </a:xfrm>
          <a:prstGeom prst="rect">
            <a:avLst/>
          </a:prstGeom>
          <a:solidFill>
            <a:srgbClr val="72020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139 Rectángulo"/>
          <p:cNvSpPr/>
          <p:nvPr/>
        </p:nvSpPr>
        <p:spPr bwMode="auto">
          <a:xfrm>
            <a:off x="6558185" y="30099594"/>
            <a:ext cx="4243190" cy="2598662"/>
          </a:xfrm>
          <a:prstGeom prst="rect">
            <a:avLst/>
          </a:prstGeom>
          <a:solidFill>
            <a:srgbClr val="72020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140 CuadroTexto"/>
          <p:cNvSpPr txBox="1"/>
          <p:nvPr/>
        </p:nvSpPr>
        <p:spPr>
          <a:xfrm>
            <a:off x="16891662" y="20575374"/>
            <a:ext cx="715918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alibri" pitchFamily="34" charset="0"/>
              </a:rPr>
              <a:t>Ubicar aquí  planta estructural , detalle constructivo , terraceo  y  conceptualización de  saneamiento básico.  </a:t>
            </a:r>
            <a:endParaRPr lang="es-ES" sz="1400" dirty="0">
              <a:latin typeface="Calibri" pitchFamily="34" charset="0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12336530" y="7847818"/>
            <a:ext cx="3284681" cy="73866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alibri" pitchFamily="34" charset="0"/>
              </a:rPr>
              <a:t>Ubicar aquí </a:t>
            </a:r>
            <a:r>
              <a:rPr lang="es-ES_tradnl" sz="1400" dirty="0"/>
              <a:t>Propuesta del Sistema Físico -Ambiental</a:t>
            </a:r>
            <a:endParaRPr lang="es-ES" sz="1400" dirty="0"/>
          </a:p>
          <a:p>
            <a:endParaRPr lang="es-ES" sz="1400" dirty="0">
              <a:latin typeface="Calibri" pitchFamily="34" charset="0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12327586" y="11449522"/>
            <a:ext cx="3284681" cy="73866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alibri" pitchFamily="34" charset="0"/>
              </a:rPr>
              <a:t>Ubicar aquí </a:t>
            </a:r>
            <a:r>
              <a:rPr lang="es-ES_tradnl" sz="1400" dirty="0"/>
              <a:t>Propuesta del Sistema de Movilidad</a:t>
            </a:r>
            <a:endParaRPr lang="es-ES" sz="1400" dirty="0"/>
          </a:p>
          <a:p>
            <a:endParaRPr lang="es-ES" sz="1400" dirty="0">
              <a:latin typeface="Calibri" pitchFamily="34" charset="0"/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12327586" y="15049922"/>
            <a:ext cx="3284681" cy="954107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alibri" pitchFamily="34" charset="0"/>
              </a:rPr>
              <a:t>Ubicar aquí </a:t>
            </a:r>
            <a:r>
              <a:rPr lang="es-ES" sz="1400" dirty="0" smtClean="0"/>
              <a:t>Propuesta </a:t>
            </a:r>
            <a:r>
              <a:rPr lang="es-ES" sz="1400" dirty="0"/>
              <a:t>del Sistema de Espacio Público  y  Sistema de Equipamiento </a:t>
            </a:r>
            <a:br>
              <a:rPr lang="es-ES" sz="1400" dirty="0"/>
            </a:br>
            <a:endParaRPr lang="es-ES" sz="1400" dirty="0">
              <a:latin typeface="Calibri" pitchFamily="34" charset="0"/>
            </a:endParaRPr>
          </a:p>
        </p:txBody>
      </p:sp>
      <p:sp>
        <p:nvSpPr>
          <p:cNvPr id="70" name="69 Rectángulo"/>
          <p:cNvSpPr/>
          <p:nvPr/>
        </p:nvSpPr>
        <p:spPr bwMode="auto">
          <a:xfrm>
            <a:off x="745460" y="33123612"/>
            <a:ext cx="5387270" cy="2196935"/>
          </a:xfrm>
          <a:prstGeom prst="rect">
            <a:avLst/>
          </a:prstGeom>
          <a:solidFill>
            <a:srgbClr val="720202"/>
          </a:soli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71 CuadroTexto"/>
          <p:cNvSpPr txBox="1"/>
          <p:nvPr/>
        </p:nvSpPr>
        <p:spPr>
          <a:xfrm>
            <a:off x="1309598" y="33520349"/>
            <a:ext cx="4667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Plancha </a:t>
            </a:r>
            <a:r>
              <a:rPr lang="es-ES" sz="4000" dirty="0" smtClean="0">
                <a:solidFill>
                  <a:schemeClr val="bg1"/>
                </a:solidFill>
              </a:rPr>
              <a:t>Memoria            </a:t>
            </a:r>
          </a:p>
          <a:p>
            <a:r>
              <a:rPr lang="es-ES" sz="4000" dirty="0">
                <a:solidFill>
                  <a:schemeClr val="bg1"/>
                </a:solidFill>
              </a:rPr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     </a:t>
            </a:r>
            <a:r>
              <a:rPr lang="es-ES" sz="4000" dirty="0" smtClean="0">
                <a:solidFill>
                  <a:schemeClr val="bg1"/>
                </a:solidFill>
              </a:rPr>
              <a:t>    Arquitectónica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6570915" y="33520349"/>
            <a:ext cx="60582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Ubicar aquí los datos personales igual que en el formato de todas las otras planchas</a:t>
            </a:r>
            <a:endParaRPr lang="es-ES" sz="3200" dirty="0"/>
          </a:p>
        </p:txBody>
      </p:sp>
      <p:cxnSp>
        <p:nvCxnSpPr>
          <p:cNvPr id="77" name="76 Conector recto"/>
          <p:cNvCxnSpPr/>
          <p:nvPr/>
        </p:nvCxnSpPr>
        <p:spPr bwMode="auto">
          <a:xfrm>
            <a:off x="720000" y="21098594"/>
            <a:ext cx="540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3 CuadroTexto"/>
          <p:cNvSpPr txBox="1"/>
          <p:nvPr/>
        </p:nvSpPr>
        <p:spPr>
          <a:xfrm>
            <a:off x="15795924" y="16851863"/>
            <a:ext cx="8614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Calibri" pitchFamily="34" charset="0"/>
              </a:rPr>
              <a:t>TOPOGRAFÍA (escalonamiento, cortes)     </a:t>
            </a:r>
            <a:r>
              <a:rPr lang="es-ES" sz="1200" dirty="0" smtClean="0">
                <a:latin typeface="Calibri" pitchFamily="34" charset="0"/>
              </a:rPr>
              <a:t>     CONTROL </a:t>
            </a:r>
            <a:r>
              <a:rPr lang="es-ES" sz="1200" dirty="0">
                <a:latin typeface="Calibri" pitchFamily="34" charset="0"/>
              </a:rPr>
              <a:t>CLIMÁTICO (cubiertas, piel, </a:t>
            </a:r>
            <a:r>
              <a:rPr lang="es-ES" sz="1200" dirty="0" smtClean="0">
                <a:latin typeface="Calibri" pitchFamily="34" charset="0"/>
              </a:rPr>
              <a:t>orientación)        </a:t>
            </a:r>
            <a:r>
              <a:rPr lang="es-ES" sz="1200" dirty="0">
                <a:latin typeface="Calibri" pitchFamily="34" charset="0"/>
              </a:rPr>
              <a:t>VEGETACIÓN (tipos y ubicación)</a:t>
            </a:r>
          </a:p>
          <a:p>
            <a:endParaRPr lang="es-ES" sz="1200" dirty="0">
              <a:latin typeface="Calibri" pitchFamily="34" charset="0"/>
            </a:endParaRPr>
          </a:p>
          <a:p>
            <a:endParaRPr lang="es-ES" sz="1200" dirty="0"/>
          </a:p>
        </p:txBody>
      </p:sp>
      <p:cxnSp>
        <p:nvCxnSpPr>
          <p:cNvPr id="6" name="5 Conector recto"/>
          <p:cNvCxnSpPr/>
          <p:nvPr/>
        </p:nvCxnSpPr>
        <p:spPr bwMode="auto">
          <a:xfrm>
            <a:off x="12601575" y="16784934"/>
            <a:ext cx="0" cy="33055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77 Conector recto"/>
          <p:cNvCxnSpPr/>
          <p:nvPr/>
        </p:nvCxnSpPr>
        <p:spPr bwMode="auto">
          <a:xfrm>
            <a:off x="15715789" y="16809338"/>
            <a:ext cx="40490" cy="33196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78 Conector recto"/>
          <p:cNvCxnSpPr/>
          <p:nvPr/>
        </p:nvCxnSpPr>
        <p:spPr bwMode="auto">
          <a:xfrm>
            <a:off x="18578239" y="16809338"/>
            <a:ext cx="27069" cy="33196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79 Conector recto"/>
          <p:cNvCxnSpPr/>
          <p:nvPr/>
        </p:nvCxnSpPr>
        <p:spPr bwMode="auto">
          <a:xfrm>
            <a:off x="21764461" y="16770820"/>
            <a:ext cx="54138" cy="33581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80 CuadroTexto"/>
          <p:cNvSpPr txBox="1"/>
          <p:nvPr/>
        </p:nvSpPr>
        <p:spPr>
          <a:xfrm>
            <a:off x="21395531" y="6881170"/>
            <a:ext cx="2622399" cy="73866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Calibri" pitchFamily="34" charset="0"/>
              </a:rPr>
              <a:t>Ubicar aquí imágenes del proyecto con </a:t>
            </a:r>
            <a:r>
              <a:rPr lang="es-ES" sz="1400" dirty="0" err="1">
                <a:solidFill>
                  <a:schemeClr val="bg1"/>
                </a:solidFill>
                <a:latin typeface="Calibri" pitchFamily="34" charset="0"/>
              </a:rPr>
              <a:t>renders</a:t>
            </a:r>
            <a:r>
              <a:rPr lang="es-ES" sz="1400" dirty="0">
                <a:solidFill>
                  <a:schemeClr val="bg1"/>
                </a:solidFill>
                <a:latin typeface="Calibri" pitchFamily="34" charset="0"/>
              </a:rPr>
              <a:t>, bocetos y fotografías.</a:t>
            </a:r>
            <a:endParaRPr lang="es-ES" sz="1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312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pc</dc:creator>
  <cp:lastModifiedBy>AMANDA</cp:lastModifiedBy>
  <cp:revision>139</cp:revision>
  <cp:lastPrinted>2002-06-13T15:07:22Z</cp:lastPrinted>
  <dcterms:created xsi:type="dcterms:W3CDTF">2001-11-09T16:10:03Z</dcterms:created>
  <dcterms:modified xsi:type="dcterms:W3CDTF">2014-12-04T14:27:06Z</dcterms:modified>
</cp:coreProperties>
</file>